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8" r:id="rId3"/>
    <p:sldId id="308" r:id="rId4"/>
    <p:sldId id="304" r:id="rId5"/>
    <p:sldId id="305" r:id="rId6"/>
    <p:sldId id="306" r:id="rId7"/>
    <p:sldId id="307" r:id="rId8"/>
    <p:sldId id="260" r:id="rId9"/>
    <p:sldId id="257" r:id="rId10"/>
    <p:sldId id="261" r:id="rId11"/>
    <p:sldId id="264" r:id="rId12"/>
    <p:sldId id="265" r:id="rId13"/>
    <p:sldId id="266" r:id="rId14"/>
    <p:sldId id="29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80" r:id="rId27"/>
    <p:sldId id="281" r:id="rId28"/>
    <p:sldId id="301" r:id="rId29"/>
    <p:sldId id="300" r:id="rId30"/>
    <p:sldId id="285" r:id="rId31"/>
    <p:sldId id="288" r:id="rId32"/>
    <p:sldId id="289" r:id="rId33"/>
    <p:sldId id="291" r:id="rId34"/>
    <p:sldId id="292" r:id="rId35"/>
    <p:sldId id="294" r:id="rId36"/>
    <p:sldId id="286" r:id="rId37"/>
    <p:sldId id="295" r:id="rId38"/>
    <p:sldId id="297" r:id="rId39"/>
    <p:sldId id="298" r:id="rId40"/>
    <p:sldId id="303" r:id="rId41"/>
    <p:sldId id="302" r:id="rId42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01E"/>
    <a:srgbClr val="640015"/>
    <a:srgbClr val="B75C5A"/>
    <a:srgbClr val="008790"/>
    <a:srgbClr val="500061"/>
    <a:srgbClr val="210028"/>
    <a:srgbClr val="006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2" autoAdjust="0"/>
    <p:restoredTop sz="94690" autoAdjust="0"/>
  </p:normalViewPr>
  <p:slideViewPr>
    <p:cSldViewPr>
      <p:cViewPr varScale="1">
        <p:scale>
          <a:sx n="70" d="100"/>
          <a:sy n="70" d="100"/>
        </p:scale>
        <p:origin x="-12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6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D0EA-A85A-4CC3-87AD-A63C5AC0C575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AFF8A-FD4B-4F25-9E62-1B270A15F0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0718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9E90B-37D2-4791-8FE4-2AF47CCDBA73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B5C30-2FAF-4234-B529-B2059A60157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615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975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4353" y="-311596"/>
            <a:ext cx="10081120" cy="7413004"/>
          </a:xfrm>
          <a:prstGeom prst="rect">
            <a:avLst/>
          </a:prstGeom>
          <a:solidFill>
            <a:srgbClr val="8F001E"/>
          </a:solid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548680"/>
            <a:ext cx="8964488" cy="1470025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AR" cap="none" dirty="0" smtClean="0"/>
              <a:t>Estudio de los mecanismos físicos</a:t>
            </a:r>
            <a:br>
              <a:rPr lang="es-AR" cap="none" dirty="0" smtClean="0"/>
            </a:br>
            <a:r>
              <a:rPr lang="es-AR" cap="none" dirty="0" smtClean="0"/>
              <a:t>asociados con el patrón de onda 3</a:t>
            </a:r>
            <a:br>
              <a:rPr lang="es-AR" cap="none" dirty="0" smtClean="0"/>
            </a:br>
            <a:r>
              <a:rPr lang="es-AR" cap="none" dirty="0" smtClean="0"/>
              <a:t>de la circulación atmosférica </a:t>
            </a:r>
            <a:br>
              <a:rPr lang="es-AR" cap="none" dirty="0" smtClean="0"/>
            </a:br>
            <a:r>
              <a:rPr lang="es-AR" cap="none" dirty="0" smtClean="0"/>
              <a:t>del HS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2654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657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324544" y="1628801"/>
            <a:ext cx="8064896" cy="1224136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4213" y="1628777"/>
            <a:ext cx="6191250" cy="1223963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535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0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9579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946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8097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721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16/03/2018</a:t>
            </a:fld>
            <a:endParaRPr lang="es-A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980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74353" y="-315416"/>
            <a:ext cx="10081120" cy="1008112"/>
          </a:xfrm>
          <a:prstGeom prst="rect">
            <a:avLst/>
          </a:prstGeom>
          <a:solidFill>
            <a:srgbClr val="8F001E"/>
          </a:solidFill>
          <a:ln w="19050">
            <a:solidFill>
              <a:srgbClr val="8F0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7950" y="908720"/>
            <a:ext cx="8928100" cy="4320480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87337" y="214040"/>
            <a:ext cx="8569325" cy="720080"/>
          </a:xfrm>
        </p:spPr>
        <p:txBody>
          <a:bodyPr anchor="ctr"/>
          <a:lstStyle>
            <a:lvl1pPr marL="0" indent="0">
              <a:buNone/>
              <a:defRPr cap="small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HelveticaNeueLT Std Blk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NeueLT Std Blk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NeueLT Std Blk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NeueLT Std Blk" pitchFamily="34" charset="0"/>
              </a:defRPr>
            </a:lvl5pPr>
          </a:lstStyle>
          <a:p>
            <a:pPr lvl="0"/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1115617" y="5733256"/>
            <a:ext cx="6912768" cy="936625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/>
            </a:lvl1pPr>
          </a:lstStyle>
          <a:p>
            <a:pPr lvl="0"/>
            <a:r>
              <a:rPr lang="en-US" dirty="0" err="1" smtClean="0"/>
              <a:t>Epígrafe</a:t>
            </a:r>
            <a:r>
              <a:rPr lang="en-US" dirty="0" smtClean="0"/>
              <a:t> de la </a:t>
            </a:r>
            <a:r>
              <a:rPr lang="en-US" dirty="0" err="1" smtClean="0"/>
              <a:t>figura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la </a:t>
            </a:r>
            <a:r>
              <a:rPr lang="en-US" dirty="0" err="1" smtClean="0"/>
              <a:t>explica</a:t>
            </a:r>
            <a:r>
              <a:rPr lang="en-US" dirty="0" smtClean="0"/>
              <a:t> con </a:t>
            </a:r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pocas</a:t>
            </a:r>
            <a:r>
              <a:rPr lang="en-US" dirty="0" smtClean="0"/>
              <a:t> </a:t>
            </a:r>
            <a:r>
              <a:rPr lang="en-US" dirty="0" err="1" smtClean="0"/>
              <a:t>palabras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4275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g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-474353" y="692696"/>
            <a:ext cx="10081120" cy="6408712"/>
          </a:xfrm>
          <a:prstGeom prst="rect">
            <a:avLst/>
          </a:prstGeom>
          <a:solidFill>
            <a:srgbClr val="8F001E"/>
          </a:solidFill>
          <a:ln w="19050">
            <a:solidFill>
              <a:srgbClr val="8F0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7950" y="908720"/>
            <a:ext cx="8928100" cy="4320480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87337" y="214040"/>
            <a:ext cx="8569325" cy="720080"/>
          </a:xfrm>
        </p:spPr>
        <p:txBody>
          <a:bodyPr anchor="ctr"/>
          <a:lstStyle>
            <a:lvl1pPr marL="0" indent="0">
              <a:buNone/>
              <a:defRPr cap="small" baseline="0">
                <a:solidFill>
                  <a:srgbClr val="8F001E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HelveticaNeueLT Std Blk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NeueLT Std Blk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NeueLT Std Blk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NeueLT Std Blk" pitchFamily="34" charset="0"/>
              </a:defRPr>
            </a:lvl5pPr>
          </a:lstStyle>
          <a:p>
            <a:pPr lvl="0"/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4203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366120"/>
            <a:ext cx="8229600" cy="1143000"/>
          </a:xfrm>
        </p:spPr>
        <p:txBody>
          <a:bodyPr>
            <a:normAutofit/>
          </a:bodyPr>
          <a:lstStyle>
            <a:lvl1pPr algn="l">
              <a:defRPr sz="4000" cap="none" baseline="0"/>
            </a:lvl1pPr>
          </a:lstStyle>
          <a:p>
            <a:r>
              <a:rPr lang="en-US" dirty="0" smtClean="0"/>
              <a:t>FASE</a:t>
            </a:r>
            <a:endParaRPr lang="es-AR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H="1">
            <a:off x="-36004" y="3688456"/>
            <a:ext cx="7812360" cy="0"/>
          </a:xfrm>
          <a:prstGeom prst="line">
            <a:avLst/>
          </a:prstGeom>
          <a:ln w="76200">
            <a:solidFill>
              <a:srgbClr val="500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542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74353" y="-315416"/>
            <a:ext cx="10081120" cy="1872208"/>
          </a:xfrm>
          <a:prstGeom prst="rect">
            <a:avLst/>
          </a:prstGeom>
          <a:solidFill>
            <a:srgbClr val="8F001E"/>
          </a:solidFill>
          <a:ln w="19050">
            <a:solidFill>
              <a:srgbClr val="8F0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5516" y="744810"/>
            <a:ext cx="8712968" cy="1223963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1188" y="1916112"/>
            <a:ext cx="7993062" cy="39611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2745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-474353" y="-171400"/>
            <a:ext cx="10081120" cy="7272806"/>
          </a:xfrm>
          <a:prstGeom prst="rect">
            <a:avLst/>
          </a:prstGeom>
          <a:solidFill>
            <a:srgbClr val="8F001E"/>
          </a:solidFill>
          <a:ln w="19050">
            <a:solidFill>
              <a:srgbClr val="6400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HelveticaNeueLT Std Blk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047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377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474353" y="1556790"/>
            <a:ext cx="10081120" cy="5544617"/>
          </a:xfrm>
          <a:prstGeom prst="rect">
            <a:avLst/>
          </a:prstGeom>
          <a:solidFill>
            <a:srgbClr val="8F001E"/>
          </a:solidFill>
          <a:ln w="19050">
            <a:solidFill>
              <a:srgbClr val="8F0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HelveticaNeueLT Std Blk" pitchFamily="34" charset="0"/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000" y="739477"/>
            <a:ext cx="8712000" cy="1223963"/>
          </a:xfrm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solidFill>
                  <a:srgbClr val="8F001E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39750" y="1773239"/>
            <a:ext cx="8064500" cy="467995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879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16/03/2018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  <p:sp>
        <p:nvSpPr>
          <p:cNvPr id="8" name="Rounded Rectangle 7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075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037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1" r:id="rId4"/>
    <p:sldLayoutId id="2147483651" r:id="rId5"/>
    <p:sldLayoutId id="2147483655" r:id="rId6"/>
    <p:sldLayoutId id="2147483664" r:id="rId7"/>
    <p:sldLayoutId id="2147483663" r:id="rId8"/>
    <p:sldLayoutId id="2147483652" r:id="rId9"/>
    <p:sldLayoutId id="2147483653" r:id="rId10"/>
    <p:sldLayoutId id="2147483654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AR" cap="none" dirty="0" smtClean="0"/>
              <a:t>Estudio de los mecanismos físicos</a:t>
            </a:r>
            <a:br>
              <a:rPr lang="es-AR" cap="none" dirty="0" smtClean="0"/>
            </a:br>
            <a:r>
              <a:rPr lang="es-AR" cap="none" dirty="0" smtClean="0"/>
              <a:t>asociados con el patrón de onda 3</a:t>
            </a:r>
            <a:br>
              <a:rPr lang="es-AR" cap="none" dirty="0" smtClean="0"/>
            </a:br>
            <a:r>
              <a:rPr lang="es-AR" cap="none" dirty="0" smtClean="0"/>
              <a:t>de la circulación atmosférica </a:t>
            </a:r>
            <a:br>
              <a:rPr lang="es-AR" cap="none" dirty="0" smtClean="0"/>
            </a:br>
            <a:r>
              <a:rPr lang="es-AR" cap="none" dirty="0" smtClean="0"/>
              <a:t>del HS</a:t>
            </a:r>
            <a:endParaRPr lang="es-AR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561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Z:\home\elio\Documents\Tesis\fig\defensa\unnamed-chunk-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7" y="908723"/>
            <a:ext cx="7724301" cy="43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188640" y="5157192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50 - </a:t>
            </a:r>
            <a:r>
              <a:rPr lang="en-US" dirty="0" err="1" smtClean="0"/>
              <a:t>Estratósfera</a:t>
            </a:r>
            <a:r>
              <a:rPr lang="en-US" dirty="0" smtClean="0"/>
              <a:t> </a:t>
            </a:r>
          </a:p>
          <a:p>
            <a:r>
              <a:rPr lang="en-US" dirty="0" smtClean="0"/>
              <a:t>200 – </a:t>
            </a:r>
            <a:r>
              <a:rPr lang="en-US" dirty="0" err="1" smtClean="0"/>
              <a:t>tropósfera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endParaRPr lang="en-US" dirty="0" smtClean="0"/>
          </a:p>
          <a:p>
            <a:r>
              <a:rPr lang="en-US" dirty="0" smtClean="0"/>
              <a:t>500 – </a:t>
            </a:r>
            <a:r>
              <a:rPr lang="en-US" dirty="0" err="1" smtClean="0"/>
              <a:t>tropóstefea</a:t>
            </a:r>
            <a:r>
              <a:rPr lang="en-US" dirty="0" smtClean="0"/>
              <a:t> media</a:t>
            </a:r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mtClean="0"/>
              <a:t>Anomalía zonal de geopotencial</a:t>
            </a:r>
            <a:endParaRPr lang="es-AR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45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Z:\home\elio\Documents\Tesis\fig\defensa\unnamed-chunk-1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9" y="1196757"/>
            <a:ext cx="8004742" cy="395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80112" y="404664"/>
            <a:ext cx="35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???</a:t>
            </a:r>
            <a:endParaRPr lang="es-AR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mtClean="0"/>
              <a:t>Función corriente + flujos</a:t>
            </a:r>
            <a:endParaRPr lang="es-A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950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Z:\home\elio\Documents\Tesis\fig\defensa\unnamed-chunk-1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1" y="1052740"/>
            <a:ext cx="7730398" cy="43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endParaRPr lang="es-AR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Varianza</a:t>
            </a:r>
            <a:r>
              <a:rPr lang="en-US" dirty="0" smtClean="0"/>
              <a:t> </a:t>
            </a:r>
            <a:r>
              <a:rPr lang="en-US" dirty="0" err="1" smtClean="0"/>
              <a:t>explicada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onda</a:t>
            </a:r>
            <a:r>
              <a:rPr lang="en-US" dirty="0" smtClean="0"/>
              <a:t> </a:t>
            </a:r>
            <a:r>
              <a:rPr lang="en-US" dirty="0" err="1" smtClean="0"/>
              <a:t>planetaria</a:t>
            </a:r>
            <a:r>
              <a:rPr lang="en-US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198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:\home\elio\Documents\Tesis\fig\defensa\unnamed-chunk-14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1" y="1052739"/>
            <a:ext cx="7730398" cy="432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endParaRPr lang="es-A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</a:t>
            </a:r>
            <a:r>
              <a:rPr lang="en-US" dirty="0" err="1" smtClean="0"/>
              <a:t>planetaria</a:t>
            </a:r>
            <a:r>
              <a:rPr lang="en-US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961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Climatología</a:t>
            </a:r>
            <a:r>
              <a:rPr lang="en-US" dirty="0" smtClean="0"/>
              <a:t> </a:t>
            </a:r>
            <a:r>
              <a:rPr lang="en-US" dirty="0" err="1" smtClean="0"/>
              <a:t>Observada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importancia</a:t>
            </a:r>
            <a:r>
              <a:rPr lang="en-US" dirty="0" smtClean="0"/>
              <a:t> de QS1 y QS3;</a:t>
            </a:r>
          </a:p>
          <a:p>
            <a:r>
              <a:rPr lang="en-US" dirty="0" smtClean="0"/>
              <a:t>???</a:t>
            </a:r>
          </a:p>
          <a:p>
            <a:r>
              <a:rPr lang="en-US" dirty="0" smtClean="0"/>
              <a:t>profit!</a:t>
            </a:r>
          </a:p>
          <a:p>
            <a:endParaRPr lang="en-US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683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Onda</a:t>
            </a:r>
            <a:r>
              <a:rPr lang="en-US" dirty="0" smtClean="0"/>
              <a:t> 3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Características</a:t>
            </a:r>
            <a:r>
              <a:rPr lang="en-US" dirty="0"/>
              <a:t> </a:t>
            </a:r>
            <a:r>
              <a:rPr lang="en-US" dirty="0" err="1" smtClean="0"/>
              <a:t>típicas</a:t>
            </a:r>
            <a:endParaRPr lang="en-US" dirty="0" smtClean="0"/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Estacionariedad</a:t>
            </a:r>
            <a:endParaRPr lang="en-US" dirty="0" smtClean="0"/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Amplitud</a:t>
            </a:r>
            <a:endParaRPr lang="en-US" dirty="0" smtClean="0"/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Fase</a:t>
            </a:r>
            <a:endParaRPr lang="en-US" dirty="0" smtClean="0"/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Regresión</a:t>
            </a:r>
            <a:r>
              <a:rPr lang="en-US" dirty="0" smtClean="0"/>
              <a:t> con </a:t>
            </a:r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755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Z:\home\elio\Documents\Tesis\fig\defensa\unnamed-chunk-1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5"/>
            <a:ext cx="7809653" cy="38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aseline="30000" dirty="0"/>
              <a:t>3</a:t>
            </a:r>
            <a:endParaRPr lang="es-AR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Anomalía</a:t>
            </a:r>
            <a:r>
              <a:rPr lang="en-US" dirty="0" smtClean="0"/>
              <a:t> de </a:t>
            </a:r>
            <a:r>
              <a:rPr lang="en-US" dirty="0" err="1" smtClean="0"/>
              <a:t>geopotencial</a:t>
            </a:r>
            <a:r>
              <a:rPr lang="en-US" dirty="0" smtClean="0"/>
              <a:t> </a:t>
            </a:r>
            <a:r>
              <a:rPr lang="en-US" dirty="0" err="1" smtClean="0"/>
              <a:t>asociada</a:t>
            </a:r>
            <a:r>
              <a:rPr lang="en-US" dirty="0" smtClean="0"/>
              <a:t> a la QS3.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2420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Z:\home\elio\Documents\Tesis\fig\defensa\unnamed-chunk-1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3" y="1340771"/>
            <a:ext cx="7815749" cy="335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aseline="30000" dirty="0" smtClean="0"/>
              <a:t>3</a:t>
            </a:r>
            <a:endParaRPr lang="es-AR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Corte </a:t>
            </a:r>
            <a:r>
              <a:rPr lang="en-US" dirty="0" err="1" smtClean="0"/>
              <a:t>meridional</a:t>
            </a:r>
            <a:r>
              <a:rPr lang="en-US" dirty="0" smtClean="0"/>
              <a:t> en 60°S.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646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Anomalía</a:t>
            </a:r>
            <a:r>
              <a:rPr lang="en-US" dirty="0" smtClean="0"/>
              <a:t> de </a:t>
            </a:r>
            <a:r>
              <a:rPr lang="en-US" dirty="0" err="1" smtClean="0"/>
              <a:t>amplitud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835698" y="5733256"/>
            <a:ext cx="5472606" cy="936625"/>
          </a:xfrm>
        </p:spPr>
        <p:txBody>
          <a:bodyPr/>
          <a:lstStyle/>
          <a:p>
            <a:r>
              <a:rPr lang="en-US" dirty="0" err="1" smtClean="0"/>
              <a:t>Anomalías</a:t>
            </a:r>
            <a:r>
              <a:rPr lang="en-US" dirty="0" smtClean="0"/>
              <a:t> </a:t>
            </a:r>
            <a:r>
              <a:rPr lang="en-US" dirty="0" err="1" smtClean="0"/>
              <a:t>zonales</a:t>
            </a:r>
            <a:r>
              <a:rPr lang="en-US" dirty="0" smtClean="0"/>
              <a:t> de la </a:t>
            </a:r>
            <a:r>
              <a:rPr lang="en-US" dirty="0" err="1" smtClean="0"/>
              <a:t>amplitud</a:t>
            </a:r>
            <a:r>
              <a:rPr lang="en-US" dirty="0" smtClean="0"/>
              <a:t> de la QS3 </a:t>
            </a:r>
            <a:r>
              <a:rPr lang="en-US" dirty="0" err="1" smtClean="0"/>
              <a:t>usando</a:t>
            </a:r>
            <a:r>
              <a:rPr lang="en-US" dirty="0" smtClean="0"/>
              <a:t> wavelets.</a:t>
            </a:r>
            <a:endParaRPr lang="es-AR" dirty="0"/>
          </a:p>
        </p:txBody>
      </p:sp>
      <p:pic>
        <p:nvPicPr>
          <p:cNvPr id="10242" name="Picture 2" descr="Z:\home\elio\Documents\Tesis\fig\defensa\unnamed-chunk-1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5"/>
            <a:ext cx="7809653" cy="38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3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Estacionariedad</a:t>
            </a:r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179514" y="5733256"/>
            <a:ext cx="8784974" cy="936625"/>
          </a:xfrm>
        </p:spPr>
        <p:txBody>
          <a:bodyPr/>
          <a:lstStyle/>
          <a:p>
            <a:r>
              <a:rPr lang="en-US" dirty="0" err="1" smtClean="0"/>
              <a:t>Cociente</a:t>
            </a:r>
            <a:r>
              <a:rPr lang="en-US" dirty="0" smtClean="0"/>
              <a:t> entre media de la </a:t>
            </a:r>
            <a:r>
              <a:rPr lang="en-US" dirty="0" err="1" smtClean="0"/>
              <a:t>amplitud</a:t>
            </a:r>
            <a:r>
              <a:rPr lang="en-US" dirty="0" smtClean="0"/>
              <a:t> y </a:t>
            </a:r>
            <a:r>
              <a:rPr lang="en-US" dirty="0" err="1" smtClean="0"/>
              <a:t>amplitud</a:t>
            </a:r>
            <a:r>
              <a:rPr lang="en-US" dirty="0" smtClean="0"/>
              <a:t> de la media </a:t>
            </a:r>
            <a:r>
              <a:rPr lang="en-US" dirty="0" err="1" smtClean="0"/>
              <a:t>climatológica</a:t>
            </a:r>
            <a:r>
              <a:rPr lang="en-US" dirty="0" smtClean="0"/>
              <a:t>.</a:t>
            </a:r>
          </a:p>
          <a:p>
            <a:r>
              <a:rPr lang="en-US" dirty="0" smtClean="0"/>
              <a:t>1 = </a:t>
            </a:r>
            <a:r>
              <a:rPr lang="en-US" dirty="0" err="1" smtClean="0"/>
              <a:t>perfectamente</a:t>
            </a:r>
            <a:r>
              <a:rPr lang="en-US" dirty="0" smtClean="0"/>
              <a:t> </a:t>
            </a:r>
            <a:r>
              <a:rPr lang="en-US" dirty="0" err="1" smtClean="0"/>
              <a:t>estacionario</a:t>
            </a:r>
            <a:r>
              <a:rPr lang="en-US" dirty="0" smtClean="0"/>
              <a:t>; 0 = no </a:t>
            </a:r>
            <a:r>
              <a:rPr lang="en-US" dirty="0" err="1" smtClean="0"/>
              <a:t>estacionario</a:t>
            </a:r>
            <a:r>
              <a:rPr lang="en-US" dirty="0" smtClean="0"/>
              <a:t>. </a:t>
            </a:r>
            <a:endParaRPr lang="es-AR" dirty="0"/>
          </a:p>
        </p:txBody>
      </p:sp>
      <p:pic>
        <p:nvPicPr>
          <p:cNvPr id="11266" name="Picture 2" descr="Z:\home\elio\Documents\Tesis\fig\defensa\unnamed-chunk-2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8"/>
            <a:ext cx="7809653" cy="38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28384" y="5291916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Cociente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ente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balbaabl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3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9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290" name="Picture 2" descr="Z:\home\elio\Documents\Tesis\fig\defensa\unnamed-chunk-2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-46021"/>
            <a:ext cx="8010838" cy="347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Z:\home\elio\Documents\Tesis\fig\defensa\unnamed-chunk-2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36" y="2107546"/>
            <a:ext cx="6541575" cy="334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Z:\home\elio\Documents\Tesis\fig\defensa\unnamed-chunk-25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710" y="2420891"/>
            <a:ext cx="8010838" cy="417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2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media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media entre 45°S y 65°S y 700hPa y 100hPa.</a:t>
            </a:r>
            <a:endParaRPr lang="es-AR" dirty="0"/>
          </a:p>
        </p:txBody>
      </p:sp>
      <p:pic>
        <p:nvPicPr>
          <p:cNvPr id="13314" name="Picture 2" descr="Z:\home\elio\Documents\Tesis\fig\defensa\unnamed-chunk-2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1" y="1412781"/>
            <a:ext cx="8010838" cy="34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11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media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4338" name="Picture 2" descr="Z:\home\elio\Documents\Tesis\fig\defensa\unnamed-chunk-2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13" y="836712"/>
            <a:ext cx="7354374" cy="569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5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Fase</a:t>
            </a:r>
            <a:r>
              <a:rPr lang="en-US" dirty="0" smtClean="0"/>
              <a:t> media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Fase</a:t>
            </a:r>
            <a:r>
              <a:rPr lang="en-US" dirty="0" smtClean="0"/>
              <a:t> media </a:t>
            </a:r>
            <a:r>
              <a:rPr lang="en-US" dirty="0"/>
              <a:t>entre 45°S y 65°S y 700hPa y </a:t>
            </a:r>
            <a:r>
              <a:rPr lang="en-US" dirty="0" smtClean="0"/>
              <a:t>100hPa</a:t>
            </a:r>
            <a:r>
              <a:rPr lang="es-AR" dirty="0" smtClean="0"/>
              <a:t>.</a:t>
            </a:r>
            <a:endParaRPr lang="es-AR" dirty="0"/>
          </a:p>
        </p:txBody>
      </p:sp>
      <p:pic>
        <p:nvPicPr>
          <p:cNvPr id="15362" name="Picture 2" descr="Z:\home\elio\Documents\Tesis\fig\defensa\unnamed-chunk-2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2" y="764707"/>
            <a:ext cx="8023031" cy="473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7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6386" name="Picture 2" descr="Z:\home\elio\Documents\Tesis\fig\defensa\unnamed-chunk-3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7" y="164033"/>
            <a:ext cx="7289203" cy="19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Z:\home\elio\Documents\Tesis\fig\defensa\unnamed-chunk-3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406" y="2420893"/>
            <a:ext cx="4881188" cy="39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04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7410" name="Picture 2" descr="Z:\home\elio\Documents\Tesis\fig\defensa\unnamed-chunk-3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2" y="692697"/>
            <a:ext cx="7065876" cy="51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2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8435" name="Picture 3" descr="Z:\home\elio\Documents\Tesis\fig\defensa\unnamed-chunk-3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75" y="1798004"/>
            <a:ext cx="6559865" cy="335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5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Regresión</a:t>
            </a:r>
            <a:r>
              <a:rPr lang="en-US" dirty="0" smtClean="0"/>
              <a:t> de Z con </a:t>
            </a:r>
            <a:r>
              <a:rPr lang="en-US" dirty="0" err="1" smtClean="0"/>
              <a:t>amplitud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9458" name="Picture 2" descr="Z:\home\elio\Documents\Tesis\fig\defensa\unnamed-chunk-3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8" y="836712"/>
            <a:ext cx="7587025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2492896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CAMBIA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Onda</a:t>
            </a:r>
            <a:r>
              <a:rPr lang="en-US" dirty="0" smtClean="0"/>
              <a:t> 3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mayor </a:t>
            </a:r>
            <a:r>
              <a:rPr lang="en-US" dirty="0" err="1"/>
              <a:t>estacionariedad</a:t>
            </a:r>
            <a:r>
              <a:rPr lang="en-US" dirty="0"/>
              <a:t> al </a:t>
            </a:r>
            <a:r>
              <a:rPr lang="en-US" dirty="0" err="1"/>
              <a:t>sur</a:t>
            </a:r>
            <a:r>
              <a:rPr lang="en-US" dirty="0"/>
              <a:t> del </a:t>
            </a:r>
            <a:r>
              <a:rPr lang="en-US" dirty="0" err="1"/>
              <a:t>Índico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anuales</a:t>
            </a:r>
            <a:r>
              <a:rPr lang="en-US" dirty="0" smtClean="0"/>
              <a:t> de </a:t>
            </a:r>
            <a:r>
              <a:rPr lang="en-US" dirty="0" err="1" smtClean="0"/>
              <a:t>fase</a:t>
            </a:r>
            <a:r>
              <a:rPr lang="en-US" dirty="0" smtClean="0"/>
              <a:t> y </a:t>
            </a:r>
            <a:r>
              <a:rPr lang="en-US" dirty="0" err="1" smtClean="0"/>
              <a:t>amplitud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mucha</a:t>
            </a:r>
            <a:r>
              <a:rPr lang="en-US" dirty="0" smtClean="0"/>
              <a:t> </a:t>
            </a:r>
            <a:r>
              <a:rPr lang="en-US" dirty="0" err="1" smtClean="0"/>
              <a:t>variabilidad</a:t>
            </a:r>
            <a:r>
              <a:rPr lang="en-US" dirty="0" smtClean="0"/>
              <a:t> en la </a:t>
            </a:r>
            <a:r>
              <a:rPr lang="en-US" dirty="0" err="1" smtClean="0"/>
              <a:t>fase</a:t>
            </a:r>
            <a:r>
              <a:rPr lang="en-US" dirty="0" smtClean="0"/>
              <a:t>; </a:t>
            </a:r>
          </a:p>
          <a:p>
            <a:r>
              <a:rPr lang="en-US" dirty="0" err="1" smtClean="0"/>
              <a:t>heterogeneidad</a:t>
            </a:r>
            <a:r>
              <a:rPr lang="en-US" dirty="0" smtClean="0"/>
              <a:t> </a:t>
            </a:r>
            <a:r>
              <a:rPr lang="en-US" dirty="0" err="1" smtClean="0"/>
              <a:t>mensual</a:t>
            </a:r>
            <a:r>
              <a:rPr lang="en-US" dirty="0" smtClean="0"/>
              <a:t> en el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típico</a:t>
            </a:r>
            <a:r>
              <a:rPr lang="en-US" dirty="0" smtClean="0"/>
              <a:t> de la </a:t>
            </a:r>
            <a:r>
              <a:rPr lang="en-US" dirty="0" err="1" smtClean="0"/>
              <a:t>atmósfera</a:t>
            </a:r>
            <a:r>
              <a:rPr lang="en-US" dirty="0" smtClean="0"/>
              <a:t>;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fenómenos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899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Experimentos numéricos</a:t>
            </a:r>
            <a:endParaRPr lang="es-A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Validación</a:t>
            </a:r>
            <a:r>
              <a:rPr lang="en-US" dirty="0" smtClean="0"/>
              <a:t> de la </a:t>
            </a:r>
            <a:r>
              <a:rPr lang="en-US" dirty="0" err="1" smtClean="0"/>
              <a:t>corrida</a:t>
            </a:r>
            <a:r>
              <a:rPr lang="en-US" dirty="0" smtClean="0"/>
              <a:t> Control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Experimentos</a:t>
            </a:r>
            <a:r>
              <a:rPr lang="en-US" dirty="0" smtClean="0"/>
              <a:t> de </a:t>
            </a:r>
            <a:r>
              <a:rPr lang="en-US" dirty="0" err="1" smtClean="0"/>
              <a:t>sensibilidad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4776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552728" cy="5171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20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Z:\home\elio\Documents\Tesis\fig\defensa\unnamed-chunk-3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805741"/>
            <a:ext cx="6336718" cy="524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1115617" y="6021288"/>
            <a:ext cx="6912768" cy="936625"/>
          </a:xfrm>
        </p:spPr>
        <p:txBody>
          <a:bodyPr/>
          <a:lstStyle/>
          <a:p>
            <a:r>
              <a:rPr lang="en-US" dirty="0" err="1" smtClean="0"/>
              <a:t>Anomalía</a:t>
            </a:r>
            <a:r>
              <a:rPr lang="en-US" dirty="0" smtClean="0"/>
              <a:t> zonal de </a:t>
            </a:r>
            <a:r>
              <a:rPr lang="en-US" dirty="0" err="1" smtClean="0"/>
              <a:t>geopotencial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SPEED en </a:t>
            </a:r>
            <a:r>
              <a:rPr lang="en-US" dirty="0" err="1" smtClean="0"/>
              <a:t>sombreado</a:t>
            </a:r>
            <a:r>
              <a:rPr lang="en-US" dirty="0" smtClean="0"/>
              <a:t> y NCEP en </a:t>
            </a:r>
            <a:r>
              <a:rPr lang="en-US" dirty="0" err="1" smtClean="0"/>
              <a:t>contornos</a:t>
            </a:r>
            <a:r>
              <a:rPr lang="en-US" dirty="0" smtClean="0"/>
              <a:t>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017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1506" name="Picture 2" descr="Z:\home\elio\Documents\Tesis\fig\defensa\unnamed-chunk-4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77" y="908724"/>
            <a:ext cx="7821846" cy="45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3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Viento</a:t>
            </a:r>
            <a:r>
              <a:rPr lang="en-US" dirty="0" smtClean="0"/>
              <a:t> zonal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Media zonal del </a:t>
            </a:r>
            <a:r>
              <a:rPr lang="en-US" dirty="0" err="1" smtClean="0"/>
              <a:t>viento</a:t>
            </a:r>
            <a:r>
              <a:rPr lang="en-US" dirty="0" smtClean="0"/>
              <a:t> zonal  </a:t>
            </a:r>
            <a:r>
              <a:rPr lang="en-US" dirty="0" err="1"/>
              <a:t>para</a:t>
            </a:r>
            <a:r>
              <a:rPr lang="en-US" dirty="0"/>
              <a:t> SPEED en </a:t>
            </a:r>
            <a:r>
              <a:rPr lang="en-US" dirty="0" err="1"/>
              <a:t>sombreado</a:t>
            </a:r>
            <a:r>
              <a:rPr lang="en-US" dirty="0"/>
              <a:t> y NCEP en </a:t>
            </a:r>
            <a:r>
              <a:rPr lang="en-US" dirty="0" err="1"/>
              <a:t>contornos</a:t>
            </a:r>
            <a:r>
              <a:rPr lang="en-US" dirty="0"/>
              <a:t>. </a:t>
            </a:r>
            <a:endParaRPr lang="es-AR" dirty="0"/>
          </a:p>
          <a:p>
            <a:endParaRPr lang="es-AR" dirty="0"/>
          </a:p>
        </p:txBody>
      </p:sp>
      <p:pic>
        <p:nvPicPr>
          <p:cNvPr id="22530" name="Picture 2" descr="Z:\home\elio\Documents\Tesis\fig\defensa\unnamed-chunk-4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7" y="836715"/>
            <a:ext cx="7901101" cy="450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2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4578" name="Picture 2" descr="Z:\home\elio\Documents\Tesis\fig\defensa\unnamed-chunk-4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57" y="836715"/>
            <a:ext cx="7901101" cy="450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5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5602" name="Picture 2" descr="Z:\home\elio\Documents\Tesis\fig\defensa\unnamed-chunk-4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1" y="1196755"/>
            <a:ext cx="7809653" cy="38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Experimentos</a:t>
            </a:r>
            <a:r>
              <a:rPr lang="en-US" dirty="0"/>
              <a:t> de </a:t>
            </a:r>
            <a:r>
              <a:rPr lang="en-US" dirty="0" err="1"/>
              <a:t>sensibilidad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1615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Detalle</a:t>
            </a:r>
            <a:r>
              <a:rPr lang="en-US" dirty="0" smtClean="0"/>
              <a:t> de los </a:t>
            </a:r>
            <a:r>
              <a:rPr lang="en-US" dirty="0" err="1" smtClean="0"/>
              <a:t>experimentos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82244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7650" name="Picture 2" descr="Z:\home\elio\Documents\Tesis\fig\defensa\unnamed-chunk-4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7" y="1959739"/>
            <a:ext cx="7724301" cy="2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32440" y="299695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Detalle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qué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significa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4158" y="3795683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Detalle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qué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significa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281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9698" name="Picture 2" descr="Z:\home\elio\Documents\Tesis\fig\defensa\unnamed-chunk-4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1" y="1700808"/>
            <a:ext cx="7730398" cy="285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r>
              <a:rPr lang="en-US" dirty="0" smtClean="0">
                <a:solidFill>
                  <a:srgbClr val="FF0000"/>
                </a:solidFill>
              </a:rPr>
              <a:t>??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5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0722" name="Picture 2" descr="Z:\home\elio\Documents\Tesis\fig\defensa\unnamed-chunk-4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1" y="1700808"/>
            <a:ext cx="7730398" cy="285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r>
              <a:rPr lang="en-US" dirty="0" smtClean="0">
                <a:solidFill>
                  <a:srgbClr val="FF0000"/>
                </a:solidFill>
              </a:rPr>
              <a:t>??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9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137228"/>
              </p:ext>
            </p:extLst>
          </p:nvPr>
        </p:nvGraphicFramePr>
        <p:xfrm>
          <a:off x="323528" y="1340768"/>
          <a:ext cx="8640960" cy="40233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664296"/>
                <a:gridCol w="3096344"/>
                <a:gridCol w="288032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Número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onda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varianza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Media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climatológica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Media de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valores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diarios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90,8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0,4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8,2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0,4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152" y="549480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van Loon y </a:t>
            </a:r>
            <a:r>
              <a:rPr lang="en-US" sz="1400" dirty="0" err="1" smtClean="0">
                <a:solidFill>
                  <a:schemeClr val="bg1"/>
                </a:solidFill>
              </a:rPr>
              <a:t>Jenne</a:t>
            </a:r>
            <a:r>
              <a:rPr lang="en-US" sz="1400" dirty="0" smtClean="0">
                <a:solidFill>
                  <a:schemeClr val="bg1"/>
                </a:solidFill>
              </a:rPr>
              <a:t> (1972)</a:t>
            </a:r>
            <a:endParaRPr lang="es-AR" sz="1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558924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 </a:t>
            </a:r>
            <a:r>
              <a:rPr lang="en-US" dirty="0" err="1" smtClean="0">
                <a:solidFill>
                  <a:srgbClr val="FF0000"/>
                </a:solidFill>
              </a:rPr>
              <a:t>Figura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onda</a:t>
            </a:r>
            <a:r>
              <a:rPr lang="en-US" dirty="0" smtClean="0">
                <a:solidFill>
                  <a:srgbClr val="FF0000"/>
                </a:solidFill>
              </a:rPr>
              <a:t> 3 (de </a:t>
            </a:r>
            <a:r>
              <a:rPr lang="en-US" dirty="0" err="1" smtClean="0">
                <a:solidFill>
                  <a:srgbClr val="FF0000"/>
                </a:solidFill>
              </a:rPr>
              <a:t>algún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lado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de </a:t>
            </a:r>
            <a:r>
              <a:rPr lang="en-US" dirty="0" err="1" smtClean="0"/>
              <a:t>sensibilidad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0558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Conclusiones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01718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1" y="1057120"/>
            <a:ext cx="8171458" cy="3884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33393" y="58035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Trenberth</a:t>
            </a:r>
            <a:r>
              <a:rPr lang="en-US" sz="1400" dirty="0" smtClean="0"/>
              <a:t> y Mo (1985)</a:t>
            </a:r>
            <a:endParaRPr lang="es-A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6892" y="5157192"/>
            <a:ext cx="673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Cantidad</a:t>
            </a:r>
            <a:r>
              <a:rPr lang="en-US" dirty="0" smtClean="0"/>
              <a:t> de </a:t>
            </a:r>
            <a:r>
              <a:rPr lang="en-US" dirty="0" err="1" smtClean="0"/>
              <a:t>días</a:t>
            </a:r>
            <a:r>
              <a:rPr lang="en-US" dirty="0" smtClean="0"/>
              <a:t> con </a:t>
            </a:r>
            <a:r>
              <a:rPr lang="en-US" dirty="0" err="1" smtClean="0"/>
              <a:t>bloqueos</a:t>
            </a:r>
            <a:r>
              <a:rPr lang="en-US" dirty="0" smtClean="0"/>
              <a:t> </a:t>
            </a:r>
            <a:r>
              <a:rPr lang="en-US" dirty="0" err="1" smtClean="0"/>
              <a:t>persistentes</a:t>
            </a:r>
            <a:r>
              <a:rPr lang="en-US" dirty="0" smtClean="0"/>
              <a:t> ( &gt; 4 </a:t>
            </a:r>
            <a:r>
              <a:rPr lang="en-US" dirty="0" err="1" smtClean="0"/>
              <a:t>días</a:t>
            </a:r>
            <a:r>
              <a:rPr lang="en-US" dirty="0" smtClean="0"/>
              <a:t>) en </a:t>
            </a:r>
            <a:r>
              <a:rPr lang="en-US" dirty="0" err="1" smtClean="0"/>
              <a:t>invierno</a:t>
            </a:r>
            <a:r>
              <a:rPr lang="en-US" dirty="0" smtClean="0"/>
              <a:t> </a:t>
            </a:r>
            <a:r>
              <a:rPr lang="en-US" dirty="0" err="1" smtClean="0"/>
              <a:t>asociados</a:t>
            </a:r>
            <a:r>
              <a:rPr lang="en-US" dirty="0" smtClean="0"/>
              <a:t> a </a:t>
            </a:r>
            <a:r>
              <a:rPr lang="en-US" dirty="0" err="1" smtClean="0"/>
              <a:t>onda</a:t>
            </a:r>
            <a:r>
              <a:rPr lang="en-US" dirty="0" smtClean="0"/>
              <a:t> 1-3 entre mayo de 1972 y </a:t>
            </a:r>
            <a:r>
              <a:rPr lang="en-US" dirty="0" err="1" smtClean="0"/>
              <a:t>noviembre</a:t>
            </a:r>
            <a:r>
              <a:rPr lang="en-US" dirty="0" smtClean="0"/>
              <a:t> de 1980.</a:t>
            </a:r>
            <a:endParaRPr lang="es-AR" dirty="0"/>
          </a:p>
        </p:txBody>
      </p:sp>
      <p:sp>
        <p:nvSpPr>
          <p:cNvPr id="6" name="Freeform 5"/>
          <p:cNvSpPr/>
          <p:nvPr/>
        </p:nvSpPr>
        <p:spPr>
          <a:xfrm>
            <a:off x="1216893" y="1522978"/>
            <a:ext cx="6200775" cy="2535456"/>
          </a:xfrm>
          <a:custGeom>
            <a:avLst/>
            <a:gdLst>
              <a:gd name="connsiteX0" fmla="*/ 0 w 6200775"/>
              <a:gd name="connsiteY0" fmla="*/ 705872 h 2535456"/>
              <a:gd name="connsiteX1" fmla="*/ 123825 w 6200775"/>
              <a:gd name="connsiteY1" fmla="*/ 972572 h 2535456"/>
              <a:gd name="connsiteX2" fmla="*/ 161925 w 6200775"/>
              <a:gd name="connsiteY2" fmla="*/ 1458347 h 2535456"/>
              <a:gd name="connsiteX3" fmla="*/ 152400 w 6200775"/>
              <a:gd name="connsiteY3" fmla="*/ 1867922 h 2535456"/>
              <a:gd name="connsiteX4" fmla="*/ 190500 w 6200775"/>
              <a:gd name="connsiteY4" fmla="*/ 2182247 h 2535456"/>
              <a:gd name="connsiteX5" fmla="*/ 247650 w 6200775"/>
              <a:gd name="connsiteY5" fmla="*/ 2467997 h 2535456"/>
              <a:gd name="connsiteX6" fmla="*/ 314325 w 6200775"/>
              <a:gd name="connsiteY6" fmla="*/ 2372747 h 2535456"/>
              <a:gd name="connsiteX7" fmla="*/ 314325 w 6200775"/>
              <a:gd name="connsiteY7" fmla="*/ 2229872 h 2535456"/>
              <a:gd name="connsiteX8" fmla="*/ 361950 w 6200775"/>
              <a:gd name="connsiteY8" fmla="*/ 2067947 h 2535456"/>
              <a:gd name="connsiteX9" fmla="*/ 419100 w 6200775"/>
              <a:gd name="connsiteY9" fmla="*/ 2201297 h 2535456"/>
              <a:gd name="connsiteX10" fmla="*/ 495300 w 6200775"/>
              <a:gd name="connsiteY10" fmla="*/ 2258447 h 2535456"/>
              <a:gd name="connsiteX11" fmla="*/ 533400 w 6200775"/>
              <a:gd name="connsiteY11" fmla="*/ 2067947 h 2535456"/>
              <a:gd name="connsiteX12" fmla="*/ 628650 w 6200775"/>
              <a:gd name="connsiteY12" fmla="*/ 1696472 h 2535456"/>
              <a:gd name="connsiteX13" fmla="*/ 704850 w 6200775"/>
              <a:gd name="connsiteY13" fmla="*/ 1486922 h 2535456"/>
              <a:gd name="connsiteX14" fmla="*/ 723900 w 6200775"/>
              <a:gd name="connsiteY14" fmla="*/ 1124972 h 2535456"/>
              <a:gd name="connsiteX15" fmla="*/ 723900 w 6200775"/>
              <a:gd name="connsiteY15" fmla="*/ 743972 h 2535456"/>
              <a:gd name="connsiteX16" fmla="*/ 752475 w 6200775"/>
              <a:gd name="connsiteY16" fmla="*/ 467747 h 2535456"/>
              <a:gd name="connsiteX17" fmla="*/ 790575 w 6200775"/>
              <a:gd name="connsiteY17" fmla="*/ 458222 h 2535456"/>
              <a:gd name="connsiteX18" fmla="*/ 828675 w 6200775"/>
              <a:gd name="connsiteY18" fmla="*/ 534422 h 2535456"/>
              <a:gd name="connsiteX19" fmla="*/ 1009650 w 6200775"/>
              <a:gd name="connsiteY19" fmla="*/ 1077347 h 2535456"/>
              <a:gd name="connsiteX20" fmla="*/ 1304925 w 6200775"/>
              <a:gd name="connsiteY20" fmla="*/ 2106047 h 2535456"/>
              <a:gd name="connsiteX21" fmla="*/ 1419225 w 6200775"/>
              <a:gd name="connsiteY21" fmla="*/ 2429897 h 2535456"/>
              <a:gd name="connsiteX22" fmla="*/ 1466850 w 6200775"/>
              <a:gd name="connsiteY22" fmla="*/ 2477522 h 2535456"/>
              <a:gd name="connsiteX23" fmla="*/ 1485900 w 6200775"/>
              <a:gd name="connsiteY23" fmla="*/ 2277497 h 2535456"/>
              <a:gd name="connsiteX24" fmla="*/ 1485900 w 6200775"/>
              <a:gd name="connsiteY24" fmla="*/ 2096522 h 2535456"/>
              <a:gd name="connsiteX25" fmla="*/ 1476375 w 6200775"/>
              <a:gd name="connsiteY25" fmla="*/ 1763147 h 2535456"/>
              <a:gd name="connsiteX26" fmla="*/ 1476375 w 6200775"/>
              <a:gd name="connsiteY26" fmla="*/ 1601222 h 2535456"/>
              <a:gd name="connsiteX27" fmla="*/ 1524000 w 6200775"/>
              <a:gd name="connsiteY27" fmla="*/ 1553597 h 2535456"/>
              <a:gd name="connsiteX28" fmla="*/ 1590675 w 6200775"/>
              <a:gd name="connsiteY28" fmla="*/ 1629797 h 2535456"/>
              <a:gd name="connsiteX29" fmla="*/ 1619250 w 6200775"/>
              <a:gd name="connsiteY29" fmla="*/ 1763147 h 2535456"/>
              <a:gd name="connsiteX30" fmla="*/ 1638300 w 6200775"/>
              <a:gd name="connsiteY30" fmla="*/ 1772672 h 2535456"/>
              <a:gd name="connsiteX31" fmla="*/ 1695450 w 6200775"/>
              <a:gd name="connsiteY31" fmla="*/ 1648847 h 2535456"/>
              <a:gd name="connsiteX32" fmla="*/ 1752600 w 6200775"/>
              <a:gd name="connsiteY32" fmla="*/ 1239272 h 2535456"/>
              <a:gd name="connsiteX33" fmla="*/ 1828800 w 6200775"/>
              <a:gd name="connsiteY33" fmla="*/ 1048772 h 2535456"/>
              <a:gd name="connsiteX34" fmla="*/ 1876425 w 6200775"/>
              <a:gd name="connsiteY34" fmla="*/ 982097 h 2535456"/>
              <a:gd name="connsiteX35" fmla="*/ 1914525 w 6200775"/>
              <a:gd name="connsiteY35" fmla="*/ 1048772 h 2535456"/>
              <a:gd name="connsiteX36" fmla="*/ 1962150 w 6200775"/>
              <a:gd name="connsiteY36" fmla="*/ 1105922 h 2535456"/>
              <a:gd name="connsiteX37" fmla="*/ 2038350 w 6200775"/>
              <a:gd name="connsiteY37" fmla="*/ 848747 h 2535456"/>
              <a:gd name="connsiteX38" fmla="*/ 2105025 w 6200775"/>
              <a:gd name="connsiteY38" fmla="*/ 524897 h 2535456"/>
              <a:gd name="connsiteX39" fmla="*/ 2162175 w 6200775"/>
              <a:gd name="connsiteY39" fmla="*/ 191522 h 2535456"/>
              <a:gd name="connsiteX40" fmla="*/ 2200275 w 6200775"/>
              <a:gd name="connsiteY40" fmla="*/ 39122 h 2535456"/>
              <a:gd name="connsiteX41" fmla="*/ 2247900 w 6200775"/>
              <a:gd name="connsiteY41" fmla="*/ 10547 h 2535456"/>
              <a:gd name="connsiteX42" fmla="*/ 2324100 w 6200775"/>
              <a:gd name="connsiteY42" fmla="*/ 86747 h 2535456"/>
              <a:gd name="connsiteX43" fmla="*/ 2428875 w 6200775"/>
              <a:gd name="connsiteY43" fmla="*/ 763022 h 2535456"/>
              <a:gd name="connsiteX44" fmla="*/ 2505075 w 6200775"/>
              <a:gd name="connsiteY44" fmla="*/ 1629797 h 2535456"/>
              <a:gd name="connsiteX45" fmla="*/ 2581275 w 6200775"/>
              <a:gd name="connsiteY45" fmla="*/ 2382272 h 2535456"/>
              <a:gd name="connsiteX46" fmla="*/ 2600325 w 6200775"/>
              <a:gd name="connsiteY46" fmla="*/ 2496572 h 2535456"/>
              <a:gd name="connsiteX47" fmla="*/ 2628900 w 6200775"/>
              <a:gd name="connsiteY47" fmla="*/ 2534672 h 2535456"/>
              <a:gd name="connsiteX48" fmla="*/ 2676525 w 6200775"/>
              <a:gd name="connsiteY48" fmla="*/ 2467997 h 2535456"/>
              <a:gd name="connsiteX49" fmla="*/ 2705100 w 6200775"/>
              <a:gd name="connsiteY49" fmla="*/ 2248922 h 2535456"/>
              <a:gd name="connsiteX50" fmla="*/ 2714625 w 6200775"/>
              <a:gd name="connsiteY50" fmla="*/ 2115572 h 2535456"/>
              <a:gd name="connsiteX51" fmla="*/ 2743200 w 6200775"/>
              <a:gd name="connsiteY51" fmla="*/ 2058422 h 2535456"/>
              <a:gd name="connsiteX52" fmla="*/ 2781300 w 6200775"/>
              <a:gd name="connsiteY52" fmla="*/ 2125097 h 2535456"/>
              <a:gd name="connsiteX53" fmla="*/ 2828925 w 6200775"/>
              <a:gd name="connsiteY53" fmla="*/ 2191772 h 2535456"/>
              <a:gd name="connsiteX54" fmla="*/ 2867025 w 6200775"/>
              <a:gd name="connsiteY54" fmla="*/ 2201297 h 2535456"/>
              <a:gd name="connsiteX55" fmla="*/ 2914650 w 6200775"/>
              <a:gd name="connsiteY55" fmla="*/ 2163197 h 2535456"/>
              <a:gd name="connsiteX56" fmla="*/ 2971800 w 6200775"/>
              <a:gd name="connsiteY56" fmla="*/ 1896497 h 2535456"/>
              <a:gd name="connsiteX57" fmla="*/ 3028950 w 6200775"/>
              <a:gd name="connsiteY57" fmla="*/ 1553597 h 2535456"/>
              <a:gd name="connsiteX58" fmla="*/ 3095625 w 6200775"/>
              <a:gd name="connsiteY58" fmla="*/ 1029722 h 2535456"/>
              <a:gd name="connsiteX59" fmla="*/ 3124200 w 6200775"/>
              <a:gd name="connsiteY59" fmla="*/ 715397 h 2535456"/>
              <a:gd name="connsiteX60" fmla="*/ 3114675 w 6200775"/>
              <a:gd name="connsiteY60" fmla="*/ 496322 h 2535456"/>
              <a:gd name="connsiteX61" fmla="*/ 3162300 w 6200775"/>
              <a:gd name="connsiteY61" fmla="*/ 448697 h 2535456"/>
              <a:gd name="connsiteX62" fmla="*/ 3200400 w 6200775"/>
              <a:gd name="connsiteY62" fmla="*/ 496322 h 2535456"/>
              <a:gd name="connsiteX63" fmla="*/ 3476625 w 6200775"/>
              <a:gd name="connsiteY63" fmla="*/ 1525022 h 2535456"/>
              <a:gd name="connsiteX64" fmla="*/ 3714750 w 6200775"/>
              <a:gd name="connsiteY64" fmla="*/ 2296547 h 2535456"/>
              <a:gd name="connsiteX65" fmla="*/ 3752850 w 6200775"/>
              <a:gd name="connsiteY65" fmla="*/ 2420372 h 2535456"/>
              <a:gd name="connsiteX66" fmla="*/ 3810000 w 6200775"/>
              <a:gd name="connsiteY66" fmla="*/ 2477522 h 2535456"/>
              <a:gd name="connsiteX67" fmla="*/ 3848100 w 6200775"/>
              <a:gd name="connsiteY67" fmla="*/ 2391797 h 2535456"/>
              <a:gd name="connsiteX68" fmla="*/ 3857625 w 6200775"/>
              <a:gd name="connsiteY68" fmla="*/ 2134622 h 2535456"/>
              <a:gd name="connsiteX69" fmla="*/ 3857625 w 6200775"/>
              <a:gd name="connsiteY69" fmla="*/ 1610747 h 2535456"/>
              <a:gd name="connsiteX70" fmla="*/ 3895725 w 6200775"/>
              <a:gd name="connsiteY70" fmla="*/ 1572647 h 2535456"/>
              <a:gd name="connsiteX71" fmla="*/ 3924300 w 6200775"/>
              <a:gd name="connsiteY71" fmla="*/ 1667897 h 2535456"/>
              <a:gd name="connsiteX72" fmla="*/ 3971925 w 6200775"/>
              <a:gd name="connsiteY72" fmla="*/ 1763147 h 2535456"/>
              <a:gd name="connsiteX73" fmla="*/ 4000500 w 6200775"/>
              <a:gd name="connsiteY73" fmla="*/ 1782197 h 2535456"/>
              <a:gd name="connsiteX74" fmla="*/ 4162425 w 6200775"/>
              <a:gd name="connsiteY74" fmla="*/ 1372622 h 2535456"/>
              <a:gd name="connsiteX75" fmla="*/ 4124325 w 6200775"/>
              <a:gd name="connsiteY75" fmla="*/ 1305947 h 2535456"/>
              <a:gd name="connsiteX76" fmla="*/ 4133850 w 6200775"/>
              <a:gd name="connsiteY76" fmla="*/ 1201172 h 2535456"/>
              <a:gd name="connsiteX77" fmla="*/ 4200525 w 6200775"/>
              <a:gd name="connsiteY77" fmla="*/ 1010672 h 2535456"/>
              <a:gd name="connsiteX78" fmla="*/ 4276725 w 6200775"/>
              <a:gd name="connsiteY78" fmla="*/ 1077347 h 2535456"/>
              <a:gd name="connsiteX79" fmla="*/ 4314825 w 6200775"/>
              <a:gd name="connsiteY79" fmla="*/ 1124972 h 2535456"/>
              <a:gd name="connsiteX80" fmla="*/ 4400550 w 6200775"/>
              <a:gd name="connsiteY80" fmla="*/ 658247 h 2535456"/>
              <a:gd name="connsiteX81" fmla="*/ 4495800 w 6200775"/>
              <a:gd name="connsiteY81" fmla="*/ 334397 h 2535456"/>
              <a:gd name="connsiteX82" fmla="*/ 4562475 w 6200775"/>
              <a:gd name="connsiteY82" fmla="*/ 124847 h 2535456"/>
              <a:gd name="connsiteX83" fmla="*/ 4629150 w 6200775"/>
              <a:gd name="connsiteY83" fmla="*/ 39122 h 2535456"/>
              <a:gd name="connsiteX84" fmla="*/ 4857750 w 6200775"/>
              <a:gd name="connsiteY84" fmla="*/ 772547 h 2535456"/>
              <a:gd name="connsiteX85" fmla="*/ 4924425 w 6200775"/>
              <a:gd name="connsiteY85" fmla="*/ 1610747 h 2535456"/>
              <a:gd name="connsiteX86" fmla="*/ 4895850 w 6200775"/>
              <a:gd name="connsiteY86" fmla="*/ 1620272 h 2535456"/>
              <a:gd name="connsiteX87" fmla="*/ 4943475 w 6200775"/>
              <a:gd name="connsiteY87" fmla="*/ 2096522 h 2535456"/>
              <a:gd name="connsiteX88" fmla="*/ 4943475 w 6200775"/>
              <a:gd name="connsiteY88" fmla="*/ 2382272 h 2535456"/>
              <a:gd name="connsiteX89" fmla="*/ 5029200 w 6200775"/>
              <a:gd name="connsiteY89" fmla="*/ 2467997 h 2535456"/>
              <a:gd name="connsiteX90" fmla="*/ 5067300 w 6200775"/>
              <a:gd name="connsiteY90" fmla="*/ 2325122 h 2535456"/>
              <a:gd name="connsiteX91" fmla="*/ 5076825 w 6200775"/>
              <a:gd name="connsiteY91" fmla="*/ 2172722 h 2535456"/>
              <a:gd name="connsiteX92" fmla="*/ 5086350 w 6200775"/>
              <a:gd name="connsiteY92" fmla="*/ 2086997 h 2535456"/>
              <a:gd name="connsiteX93" fmla="*/ 5143500 w 6200775"/>
              <a:gd name="connsiteY93" fmla="*/ 2029847 h 2535456"/>
              <a:gd name="connsiteX94" fmla="*/ 5172075 w 6200775"/>
              <a:gd name="connsiteY94" fmla="*/ 2153672 h 2535456"/>
              <a:gd name="connsiteX95" fmla="*/ 5191125 w 6200775"/>
              <a:gd name="connsiteY95" fmla="*/ 2210822 h 2535456"/>
              <a:gd name="connsiteX96" fmla="*/ 5238750 w 6200775"/>
              <a:gd name="connsiteY96" fmla="*/ 2229872 h 2535456"/>
              <a:gd name="connsiteX97" fmla="*/ 5353050 w 6200775"/>
              <a:gd name="connsiteY97" fmla="*/ 1886972 h 2535456"/>
              <a:gd name="connsiteX98" fmla="*/ 5448300 w 6200775"/>
              <a:gd name="connsiteY98" fmla="*/ 1610747 h 2535456"/>
              <a:gd name="connsiteX99" fmla="*/ 5448300 w 6200775"/>
              <a:gd name="connsiteY99" fmla="*/ 1582172 h 2535456"/>
              <a:gd name="connsiteX100" fmla="*/ 5448300 w 6200775"/>
              <a:gd name="connsiteY100" fmla="*/ 1086872 h 2535456"/>
              <a:gd name="connsiteX101" fmla="*/ 5476875 w 6200775"/>
              <a:gd name="connsiteY101" fmla="*/ 686822 h 2535456"/>
              <a:gd name="connsiteX102" fmla="*/ 5495925 w 6200775"/>
              <a:gd name="connsiteY102" fmla="*/ 496322 h 2535456"/>
              <a:gd name="connsiteX103" fmla="*/ 5524500 w 6200775"/>
              <a:gd name="connsiteY103" fmla="*/ 477272 h 2535456"/>
              <a:gd name="connsiteX104" fmla="*/ 5610225 w 6200775"/>
              <a:gd name="connsiteY104" fmla="*/ 562997 h 2535456"/>
              <a:gd name="connsiteX105" fmla="*/ 5695950 w 6200775"/>
              <a:gd name="connsiteY105" fmla="*/ 1001147 h 2535456"/>
              <a:gd name="connsiteX106" fmla="*/ 5829300 w 6200775"/>
              <a:gd name="connsiteY106" fmla="*/ 1496447 h 2535456"/>
              <a:gd name="connsiteX107" fmla="*/ 5962650 w 6200775"/>
              <a:gd name="connsiteY107" fmla="*/ 1972697 h 2535456"/>
              <a:gd name="connsiteX108" fmla="*/ 6153150 w 6200775"/>
              <a:gd name="connsiteY108" fmla="*/ 2506097 h 2535456"/>
              <a:gd name="connsiteX109" fmla="*/ 6200775 w 6200775"/>
              <a:gd name="connsiteY109" fmla="*/ 2096522 h 2535456"/>
              <a:gd name="connsiteX110" fmla="*/ 6200775 w 6200775"/>
              <a:gd name="connsiteY110" fmla="*/ 2096522 h 253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200775" h="2535456">
                <a:moveTo>
                  <a:pt x="0" y="705872"/>
                </a:moveTo>
                <a:cubicBezTo>
                  <a:pt x="48419" y="776516"/>
                  <a:pt x="96838" y="847160"/>
                  <a:pt x="123825" y="972572"/>
                </a:cubicBezTo>
                <a:cubicBezTo>
                  <a:pt x="150813" y="1097985"/>
                  <a:pt x="157162" y="1309122"/>
                  <a:pt x="161925" y="1458347"/>
                </a:cubicBezTo>
                <a:cubicBezTo>
                  <a:pt x="166688" y="1607572"/>
                  <a:pt x="147638" y="1747272"/>
                  <a:pt x="152400" y="1867922"/>
                </a:cubicBezTo>
                <a:cubicBezTo>
                  <a:pt x="157162" y="1988572"/>
                  <a:pt x="174625" y="2082235"/>
                  <a:pt x="190500" y="2182247"/>
                </a:cubicBezTo>
                <a:cubicBezTo>
                  <a:pt x="206375" y="2282259"/>
                  <a:pt x="227013" y="2436247"/>
                  <a:pt x="247650" y="2467997"/>
                </a:cubicBezTo>
                <a:cubicBezTo>
                  <a:pt x="268287" y="2499747"/>
                  <a:pt x="303213" y="2412435"/>
                  <a:pt x="314325" y="2372747"/>
                </a:cubicBezTo>
                <a:cubicBezTo>
                  <a:pt x="325438" y="2333060"/>
                  <a:pt x="306387" y="2280672"/>
                  <a:pt x="314325" y="2229872"/>
                </a:cubicBezTo>
                <a:cubicBezTo>
                  <a:pt x="322263" y="2179072"/>
                  <a:pt x="344487" y="2072710"/>
                  <a:pt x="361950" y="2067947"/>
                </a:cubicBezTo>
                <a:cubicBezTo>
                  <a:pt x="379413" y="2063184"/>
                  <a:pt x="396875" y="2169547"/>
                  <a:pt x="419100" y="2201297"/>
                </a:cubicBezTo>
                <a:cubicBezTo>
                  <a:pt x="441325" y="2233047"/>
                  <a:pt x="476250" y="2280672"/>
                  <a:pt x="495300" y="2258447"/>
                </a:cubicBezTo>
                <a:cubicBezTo>
                  <a:pt x="514350" y="2236222"/>
                  <a:pt x="511175" y="2161609"/>
                  <a:pt x="533400" y="2067947"/>
                </a:cubicBezTo>
                <a:cubicBezTo>
                  <a:pt x="555625" y="1974285"/>
                  <a:pt x="600075" y="1793309"/>
                  <a:pt x="628650" y="1696472"/>
                </a:cubicBezTo>
                <a:cubicBezTo>
                  <a:pt x="657225" y="1599635"/>
                  <a:pt x="688975" y="1582172"/>
                  <a:pt x="704850" y="1486922"/>
                </a:cubicBezTo>
                <a:cubicBezTo>
                  <a:pt x="720725" y="1391672"/>
                  <a:pt x="720725" y="1248797"/>
                  <a:pt x="723900" y="1124972"/>
                </a:cubicBezTo>
                <a:cubicBezTo>
                  <a:pt x="727075" y="1001147"/>
                  <a:pt x="719138" y="853509"/>
                  <a:pt x="723900" y="743972"/>
                </a:cubicBezTo>
                <a:cubicBezTo>
                  <a:pt x="728662" y="634435"/>
                  <a:pt x="741363" y="515372"/>
                  <a:pt x="752475" y="467747"/>
                </a:cubicBezTo>
                <a:cubicBezTo>
                  <a:pt x="763587" y="420122"/>
                  <a:pt x="777875" y="447110"/>
                  <a:pt x="790575" y="458222"/>
                </a:cubicBezTo>
                <a:cubicBezTo>
                  <a:pt x="803275" y="469334"/>
                  <a:pt x="792163" y="431235"/>
                  <a:pt x="828675" y="534422"/>
                </a:cubicBezTo>
                <a:cubicBezTo>
                  <a:pt x="865187" y="637609"/>
                  <a:pt x="930275" y="815410"/>
                  <a:pt x="1009650" y="1077347"/>
                </a:cubicBezTo>
                <a:cubicBezTo>
                  <a:pt x="1089025" y="1339284"/>
                  <a:pt x="1236663" y="1880622"/>
                  <a:pt x="1304925" y="2106047"/>
                </a:cubicBezTo>
                <a:cubicBezTo>
                  <a:pt x="1373187" y="2331472"/>
                  <a:pt x="1392238" y="2367985"/>
                  <a:pt x="1419225" y="2429897"/>
                </a:cubicBezTo>
                <a:cubicBezTo>
                  <a:pt x="1446212" y="2491809"/>
                  <a:pt x="1455738" y="2502922"/>
                  <a:pt x="1466850" y="2477522"/>
                </a:cubicBezTo>
                <a:cubicBezTo>
                  <a:pt x="1477962" y="2452122"/>
                  <a:pt x="1482725" y="2340997"/>
                  <a:pt x="1485900" y="2277497"/>
                </a:cubicBezTo>
                <a:cubicBezTo>
                  <a:pt x="1489075" y="2213997"/>
                  <a:pt x="1487488" y="2182247"/>
                  <a:pt x="1485900" y="2096522"/>
                </a:cubicBezTo>
                <a:cubicBezTo>
                  <a:pt x="1484313" y="2010797"/>
                  <a:pt x="1477962" y="1845697"/>
                  <a:pt x="1476375" y="1763147"/>
                </a:cubicBezTo>
                <a:cubicBezTo>
                  <a:pt x="1474788" y="1680597"/>
                  <a:pt x="1468438" y="1636147"/>
                  <a:pt x="1476375" y="1601222"/>
                </a:cubicBezTo>
                <a:cubicBezTo>
                  <a:pt x="1484312" y="1566297"/>
                  <a:pt x="1504950" y="1548835"/>
                  <a:pt x="1524000" y="1553597"/>
                </a:cubicBezTo>
                <a:cubicBezTo>
                  <a:pt x="1543050" y="1558359"/>
                  <a:pt x="1574800" y="1594872"/>
                  <a:pt x="1590675" y="1629797"/>
                </a:cubicBezTo>
                <a:cubicBezTo>
                  <a:pt x="1606550" y="1664722"/>
                  <a:pt x="1611313" y="1739335"/>
                  <a:pt x="1619250" y="1763147"/>
                </a:cubicBezTo>
                <a:cubicBezTo>
                  <a:pt x="1627188" y="1786960"/>
                  <a:pt x="1625600" y="1791722"/>
                  <a:pt x="1638300" y="1772672"/>
                </a:cubicBezTo>
                <a:cubicBezTo>
                  <a:pt x="1651000" y="1753622"/>
                  <a:pt x="1676400" y="1737747"/>
                  <a:pt x="1695450" y="1648847"/>
                </a:cubicBezTo>
                <a:cubicBezTo>
                  <a:pt x="1714500" y="1559947"/>
                  <a:pt x="1730375" y="1339284"/>
                  <a:pt x="1752600" y="1239272"/>
                </a:cubicBezTo>
                <a:cubicBezTo>
                  <a:pt x="1774825" y="1139260"/>
                  <a:pt x="1808163" y="1091634"/>
                  <a:pt x="1828800" y="1048772"/>
                </a:cubicBezTo>
                <a:cubicBezTo>
                  <a:pt x="1849437" y="1005910"/>
                  <a:pt x="1862138" y="982097"/>
                  <a:pt x="1876425" y="982097"/>
                </a:cubicBezTo>
                <a:cubicBezTo>
                  <a:pt x="1890712" y="982097"/>
                  <a:pt x="1900238" y="1028135"/>
                  <a:pt x="1914525" y="1048772"/>
                </a:cubicBezTo>
                <a:cubicBezTo>
                  <a:pt x="1928812" y="1069409"/>
                  <a:pt x="1941513" y="1139260"/>
                  <a:pt x="1962150" y="1105922"/>
                </a:cubicBezTo>
                <a:cubicBezTo>
                  <a:pt x="1982788" y="1072585"/>
                  <a:pt x="2014538" y="945584"/>
                  <a:pt x="2038350" y="848747"/>
                </a:cubicBezTo>
                <a:cubicBezTo>
                  <a:pt x="2062162" y="751910"/>
                  <a:pt x="2084388" y="634434"/>
                  <a:pt x="2105025" y="524897"/>
                </a:cubicBezTo>
                <a:cubicBezTo>
                  <a:pt x="2125662" y="415360"/>
                  <a:pt x="2146300" y="272484"/>
                  <a:pt x="2162175" y="191522"/>
                </a:cubicBezTo>
                <a:cubicBezTo>
                  <a:pt x="2178050" y="110559"/>
                  <a:pt x="2185988" y="69284"/>
                  <a:pt x="2200275" y="39122"/>
                </a:cubicBezTo>
                <a:cubicBezTo>
                  <a:pt x="2214562" y="8960"/>
                  <a:pt x="2227263" y="2609"/>
                  <a:pt x="2247900" y="10547"/>
                </a:cubicBezTo>
                <a:cubicBezTo>
                  <a:pt x="2268538" y="18484"/>
                  <a:pt x="2293938" y="-38665"/>
                  <a:pt x="2324100" y="86747"/>
                </a:cubicBezTo>
                <a:cubicBezTo>
                  <a:pt x="2354262" y="212159"/>
                  <a:pt x="2398713" y="505847"/>
                  <a:pt x="2428875" y="763022"/>
                </a:cubicBezTo>
                <a:cubicBezTo>
                  <a:pt x="2459038" y="1020197"/>
                  <a:pt x="2479675" y="1359922"/>
                  <a:pt x="2505075" y="1629797"/>
                </a:cubicBezTo>
                <a:cubicBezTo>
                  <a:pt x="2530475" y="1899672"/>
                  <a:pt x="2565400" y="2237810"/>
                  <a:pt x="2581275" y="2382272"/>
                </a:cubicBezTo>
                <a:cubicBezTo>
                  <a:pt x="2597150" y="2526734"/>
                  <a:pt x="2592388" y="2471172"/>
                  <a:pt x="2600325" y="2496572"/>
                </a:cubicBezTo>
                <a:cubicBezTo>
                  <a:pt x="2608262" y="2521972"/>
                  <a:pt x="2616200" y="2539435"/>
                  <a:pt x="2628900" y="2534672"/>
                </a:cubicBezTo>
                <a:cubicBezTo>
                  <a:pt x="2641600" y="2529909"/>
                  <a:pt x="2663825" y="2515622"/>
                  <a:pt x="2676525" y="2467997"/>
                </a:cubicBezTo>
                <a:cubicBezTo>
                  <a:pt x="2689225" y="2420372"/>
                  <a:pt x="2698750" y="2307659"/>
                  <a:pt x="2705100" y="2248922"/>
                </a:cubicBezTo>
                <a:cubicBezTo>
                  <a:pt x="2711450" y="2190185"/>
                  <a:pt x="2708275" y="2147322"/>
                  <a:pt x="2714625" y="2115572"/>
                </a:cubicBezTo>
                <a:cubicBezTo>
                  <a:pt x="2720975" y="2083822"/>
                  <a:pt x="2732088" y="2056835"/>
                  <a:pt x="2743200" y="2058422"/>
                </a:cubicBezTo>
                <a:cubicBezTo>
                  <a:pt x="2754312" y="2060009"/>
                  <a:pt x="2767012" y="2102872"/>
                  <a:pt x="2781300" y="2125097"/>
                </a:cubicBezTo>
                <a:cubicBezTo>
                  <a:pt x="2795588" y="2147322"/>
                  <a:pt x="2814638" y="2179072"/>
                  <a:pt x="2828925" y="2191772"/>
                </a:cubicBezTo>
                <a:cubicBezTo>
                  <a:pt x="2843213" y="2204472"/>
                  <a:pt x="2852737" y="2206060"/>
                  <a:pt x="2867025" y="2201297"/>
                </a:cubicBezTo>
                <a:cubicBezTo>
                  <a:pt x="2881313" y="2196534"/>
                  <a:pt x="2897188" y="2213997"/>
                  <a:pt x="2914650" y="2163197"/>
                </a:cubicBezTo>
                <a:cubicBezTo>
                  <a:pt x="2932112" y="2112397"/>
                  <a:pt x="2952750" y="1998097"/>
                  <a:pt x="2971800" y="1896497"/>
                </a:cubicBezTo>
                <a:cubicBezTo>
                  <a:pt x="2990850" y="1794897"/>
                  <a:pt x="3008313" y="1698059"/>
                  <a:pt x="3028950" y="1553597"/>
                </a:cubicBezTo>
                <a:cubicBezTo>
                  <a:pt x="3049587" y="1409135"/>
                  <a:pt x="3079750" y="1169422"/>
                  <a:pt x="3095625" y="1029722"/>
                </a:cubicBezTo>
                <a:cubicBezTo>
                  <a:pt x="3111500" y="890022"/>
                  <a:pt x="3121025" y="804297"/>
                  <a:pt x="3124200" y="715397"/>
                </a:cubicBezTo>
                <a:cubicBezTo>
                  <a:pt x="3127375" y="626497"/>
                  <a:pt x="3108325" y="540772"/>
                  <a:pt x="3114675" y="496322"/>
                </a:cubicBezTo>
                <a:cubicBezTo>
                  <a:pt x="3121025" y="451872"/>
                  <a:pt x="3148013" y="448697"/>
                  <a:pt x="3162300" y="448697"/>
                </a:cubicBezTo>
                <a:cubicBezTo>
                  <a:pt x="3176587" y="448697"/>
                  <a:pt x="3148013" y="316935"/>
                  <a:pt x="3200400" y="496322"/>
                </a:cubicBezTo>
                <a:cubicBezTo>
                  <a:pt x="3252787" y="675709"/>
                  <a:pt x="3390900" y="1224985"/>
                  <a:pt x="3476625" y="1525022"/>
                </a:cubicBezTo>
                <a:cubicBezTo>
                  <a:pt x="3562350" y="1825059"/>
                  <a:pt x="3714750" y="2296547"/>
                  <a:pt x="3714750" y="2296547"/>
                </a:cubicBezTo>
                <a:cubicBezTo>
                  <a:pt x="3760787" y="2445772"/>
                  <a:pt x="3736975" y="2390210"/>
                  <a:pt x="3752850" y="2420372"/>
                </a:cubicBezTo>
                <a:cubicBezTo>
                  <a:pt x="3768725" y="2450534"/>
                  <a:pt x="3794125" y="2482284"/>
                  <a:pt x="3810000" y="2477522"/>
                </a:cubicBezTo>
                <a:cubicBezTo>
                  <a:pt x="3825875" y="2472760"/>
                  <a:pt x="3840163" y="2448947"/>
                  <a:pt x="3848100" y="2391797"/>
                </a:cubicBezTo>
                <a:cubicBezTo>
                  <a:pt x="3856037" y="2334647"/>
                  <a:pt x="3856038" y="2264797"/>
                  <a:pt x="3857625" y="2134622"/>
                </a:cubicBezTo>
                <a:cubicBezTo>
                  <a:pt x="3859213" y="2004447"/>
                  <a:pt x="3851275" y="1704409"/>
                  <a:pt x="3857625" y="1610747"/>
                </a:cubicBezTo>
                <a:cubicBezTo>
                  <a:pt x="3863975" y="1517085"/>
                  <a:pt x="3884613" y="1563122"/>
                  <a:pt x="3895725" y="1572647"/>
                </a:cubicBezTo>
                <a:cubicBezTo>
                  <a:pt x="3906838" y="1582172"/>
                  <a:pt x="3911600" y="1636147"/>
                  <a:pt x="3924300" y="1667897"/>
                </a:cubicBezTo>
                <a:cubicBezTo>
                  <a:pt x="3937000" y="1699647"/>
                  <a:pt x="3959225" y="1744097"/>
                  <a:pt x="3971925" y="1763147"/>
                </a:cubicBezTo>
                <a:cubicBezTo>
                  <a:pt x="3984625" y="1782197"/>
                  <a:pt x="3968750" y="1847284"/>
                  <a:pt x="4000500" y="1782197"/>
                </a:cubicBezTo>
                <a:cubicBezTo>
                  <a:pt x="4032250" y="1717110"/>
                  <a:pt x="4141788" y="1451997"/>
                  <a:pt x="4162425" y="1372622"/>
                </a:cubicBezTo>
                <a:cubicBezTo>
                  <a:pt x="4183062" y="1293247"/>
                  <a:pt x="4129087" y="1334522"/>
                  <a:pt x="4124325" y="1305947"/>
                </a:cubicBezTo>
                <a:cubicBezTo>
                  <a:pt x="4119563" y="1277372"/>
                  <a:pt x="4121150" y="1250384"/>
                  <a:pt x="4133850" y="1201172"/>
                </a:cubicBezTo>
                <a:cubicBezTo>
                  <a:pt x="4146550" y="1151960"/>
                  <a:pt x="4176713" y="1031309"/>
                  <a:pt x="4200525" y="1010672"/>
                </a:cubicBezTo>
                <a:cubicBezTo>
                  <a:pt x="4224337" y="990035"/>
                  <a:pt x="4257675" y="1058297"/>
                  <a:pt x="4276725" y="1077347"/>
                </a:cubicBezTo>
                <a:cubicBezTo>
                  <a:pt x="4295775" y="1096397"/>
                  <a:pt x="4294188" y="1194822"/>
                  <a:pt x="4314825" y="1124972"/>
                </a:cubicBezTo>
                <a:cubicBezTo>
                  <a:pt x="4335462" y="1055122"/>
                  <a:pt x="4370388" y="790009"/>
                  <a:pt x="4400550" y="658247"/>
                </a:cubicBezTo>
                <a:cubicBezTo>
                  <a:pt x="4430712" y="526485"/>
                  <a:pt x="4468813" y="423297"/>
                  <a:pt x="4495800" y="334397"/>
                </a:cubicBezTo>
                <a:cubicBezTo>
                  <a:pt x="4522788" y="245497"/>
                  <a:pt x="4540250" y="174059"/>
                  <a:pt x="4562475" y="124847"/>
                </a:cubicBezTo>
                <a:cubicBezTo>
                  <a:pt x="4584700" y="75635"/>
                  <a:pt x="4579938" y="-68828"/>
                  <a:pt x="4629150" y="39122"/>
                </a:cubicBezTo>
                <a:cubicBezTo>
                  <a:pt x="4678362" y="147072"/>
                  <a:pt x="4808538" y="510610"/>
                  <a:pt x="4857750" y="772547"/>
                </a:cubicBezTo>
                <a:cubicBezTo>
                  <a:pt x="4906962" y="1034484"/>
                  <a:pt x="4918075" y="1469460"/>
                  <a:pt x="4924425" y="1610747"/>
                </a:cubicBezTo>
                <a:cubicBezTo>
                  <a:pt x="4930775" y="1752034"/>
                  <a:pt x="4892675" y="1539310"/>
                  <a:pt x="4895850" y="1620272"/>
                </a:cubicBezTo>
                <a:cubicBezTo>
                  <a:pt x="4899025" y="1701234"/>
                  <a:pt x="4935538" y="1969522"/>
                  <a:pt x="4943475" y="2096522"/>
                </a:cubicBezTo>
                <a:cubicBezTo>
                  <a:pt x="4951412" y="2223522"/>
                  <a:pt x="4929188" y="2320360"/>
                  <a:pt x="4943475" y="2382272"/>
                </a:cubicBezTo>
                <a:cubicBezTo>
                  <a:pt x="4957762" y="2444184"/>
                  <a:pt x="5008563" y="2477522"/>
                  <a:pt x="5029200" y="2467997"/>
                </a:cubicBezTo>
                <a:cubicBezTo>
                  <a:pt x="5049837" y="2458472"/>
                  <a:pt x="5059363" y="2374334"/>
                  <a:pt x="5067300" y="2325122"/>
                </a:cubicBezTo>
                <a:cubicBezTo>
                  <a:pt x="5075237" y="2275910"/>
                  <a:pt x="5073650" y="2212409"/>
                  <a:pt x="5076825" y="2172722"/>
                </a:cubicBezTo>
                <a:cubicBezTo>
                  <a:pt x="5080000" y="2133035"/>
                  <a:pt x="5075238" y="2110810"/>
                  <a:pt x="5086350" y="2086997"/>
                </a:cubicBezTo>
                <a:cubicBezTo>
                  <a:pt x="5097463" y="2063185"/>
                  <a:pt x="5129213" y="2018735"/>
                  <a:pt x="5143500" y="2029847"/>
                </a:cubicBezTo>
                <a:cubicBezTo>
                  <a:pt x="5157788" y="2040960"/>
                  <a:pt x="5164137" y="2123509"/>
                  <a:pt x="5172075" y="2153672"/>
                </a:cubicBezTo>
                <a:cubicBezTo>
                  <a:pt x="5180013" y="2183835"/>
                  <a:pt x="5180013" y="2198122"/>
                  <a:pt x="5191125" y="2210822"/>
                </a:cubicBezTo>
                <a:cubicBezTo>
                  <a:pt x="5202237" y="2223522"/>
                  <a:pt x="5211763" y="2283847"/>
                  <a:pt x="5238750" y="2229872"/>
                </a:cubicBezTo>
                <a:cubicBezTo>
                  <a:pt x="5265737" y="2175897"/>
                  <a:pt x="5318125" y="1990159"/>
                  <a:pt x="5353050" y="1886972"/>
                </a:cubicBezTo>
                <a:cubicBezTo>
                  <a:pt x="5387975" y="1783785"/>
                  <a:pt x="5432425" y="1661547"/>
                  <a:pt x="5448300" y="1610747"/>
                </a:cubicBezTo>
                <a:cubicBezTo>
                  <a:pt x="5464175" y="1559947"/>
                  <a:pt x="5448300" y="1582172"/>
                  <a:pt x="5448300" y="1582172"/>
                </a:cubicBezTo>
                <a:cubicBezTo>
                  <a:pt x="5448300" y="1494860"/>
                  <a:pt x="5443537" y="1236097"/>
                  <a:pt x="5448300" y="1086872"/>
                </a:cubicBezTo>
                <a:cubicBezTo>
                  <a:pt x="5453063" y="937647"/>
                  <a:pt x="5468938" y="785247"/>
                  <a:pt x="5476875" y="686822"/>
                </a:cubicBezTo>
                <a:cubicBezTo>
                  <a:pt x="5484813" y="588397"/>
                  <a:pt x="5487988" y="531247"/>
                  <a:pt x="5495925" y="496322"/>
                </a:cubicBezTo>
                <a:cubicBezTo>
                  <a:pt x="5503862" y="461397"/>
                  <a:pt x="5505450" y="466160"/>
                  <a:pt x="5524500" y="477272"/>
                </a:cubicBezTo>
                <a:cubicBezTo>
                  <a:pt x="5543550" y="488384"/>
                  <a:pt x="5581650" y="475685"/>
                  <a:pt x="5610225" y="562997"/>
                </a:cubicBezTo>
                <a:cubicBezTo>
                  <a:pt x="5638800" y="650309"/>
                  <a:pt x="5659438" y="845572"/>
                  <a:pt x="5695950" y="1001147"/>
                </a:cubicBezTo>
                <a:cubicBezTo>
                  <a:pt x="5732462" y="1156722"/>
                  <a:pt x="5784850" y="1334522"/>
                  <a:pt x="5829300" y="1496447"/>
                </a:cubicBezTo>
                <a:cubicBezTo>
                  <a:pt x="5873750" y="1658372"/>
                  <a:pt x="5908675" y="1804422"/>
                  <a:pt x="5962650" y="1972697"/>
                </a:cubicBezTo>
                <a:cubicBezTo>
                  <a:pt x="6016625" y="2140972"/>
                  <a:pt x="6113463" y="2485460"/>
                  <a:pt x="6153150" y="2506097"/>
                </a:cubicBezTo>
                <a:cubicBezTo>
                  <a:pt x="6192838" y="2526735"/>
                  <a:pt x="6200775" y="2096522"/>
                  <a:pt x="6200775" y="2096522"/>
                </a:cubicBezTo>
                <a:lnTo>
                  <a:pt x="6200775" y="2096522"/>
                </a:lnTo>
              </a:path>
            </a:pathLst>
          </a:custGeom>
          <a:ln w="57150">
            <a:solidFill>
              <a:srgbClr val="8F0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47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caracterizar </a:t>
            </a:r>
            <a:r>
              <a:rPr lang="es-AR" dirty="0"/>
              <a:t>la climatología de la QS3;</a:t>
            </a:r>
          </a:p>
          <a:p>
            <a:r>
              <a:rPr lang="es-AR" dirty="0" smtClean="0"/>
              <a:t>explorar </a:t>
            </a:r>
            <a:r>
              <a:rPr lang="es-AR" dirty="0"/>
              <a:t>la influencia de las condiciones oceánicas superficiales </a:t>
            </a:r>
            <a:r>
              <a:rPr lang="es-AR" dirty="0" smtClean="0"/>
              <a:t>sobre </a:t>
            </a:r>
            <a:r>
              <a:rPr lang="es-AR" dirty="0"/>
              <a:t>la actividad de la QS3;</a:t>
            </a:r>
          </a:p>
          <a:p>
            <a:r>
              <a:rPr lang="es-AR" dirty="0" smtClean="0"/>
              <a:t>explorar </a:t>
            </a:r>
            <a:r>
              <a:rPr lang="es-AR" dirty="0"/>
              <a:t>la sensibilidad de la QS3 en general a las condiciones superficie.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830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endParaRPr lang="es-AR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2060848"/>
            <a:ext cx="79928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Reanálisis</a:t>
            </a:r>
            <a:r>
              <a:rPr lang="en-US" sz="2800" dirty="0" smtClean="0"/>
              <a:t> NCEP/NCAR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1985-2015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2,5 x 2,5 x 17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r>
              <a:rPr lang="en-US" sz="2800" dirty="0" err="1" smtClean="0"/>
              <a:t>Modelo</a:t>
            </a:r>
            <a:r>
              <a:rPr lang="en-US" sz="2800" dirty="0" smtClean="0"/>
              <a:t> SPEEDY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1985-2014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3,75 x 3,75 x 8</a:t>
            </a:r>
            <a:endParaRPr lang="es-AR" sz="2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55776" y="3789040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19872" y="357301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Para </a:t>
            </a:r>
            <a:r>
              <a:rPr lang="en-US" dirty="0" err="1" smtClean="0">
                <a:solidFill>
                  <a:srgbClr val="FF0000"/>
                </a:solidFill>
              </a:rPr>
              <a:t>balbalabla</a:t>
            </a:r>
            <a:endParaRPr lang="es-AR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32040" y="3615119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92080" y="257419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Para </a:t>
            </a:r>
            <a:r>
              <a:rPr lang="en-US" dirty="0" err="1" smtClean="0">
                <a:solidFill>
                  <a:srgbClr val="FF0000"/>
                </a:solidFill>
              </a:rPr>
              <a:t>balbalabla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0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Climatología</a:t>
            </a:r>
            <a:r>
              <a:rPr lang="en-US" dirty="0" smtClean="0"/>
              <a:t> </a:t>
            </a:r>
            <a:r>
              <a:rPr lang="en-US" dirty="0" err="1" smtClean="0"/>
              <a:t>Observada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n-US" dirty="0" smtClean="0"/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Viento</a:t>
            </a:r>
            <a:r>
              <a:rPr lang="en-US" dirty="0" smtClean="0"/>
              <a:t> zonal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Onda</a:t>
            </a:r>
            <a:r>
              <a:rPr lang="en-US" dirty="0" smtClean="0"/>
              <a:t> 3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4465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81" y="770017"/>
            <a:ext cx="8182638" cy="496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5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414</Words>
  <Application>Microsoft Office PowerPoint</Application>
  <PresentationFormat>On-screen Show (4:3)</PresentationFormat>
  <Paragraphs>110</Paragraphs>
  <Slides>41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Estudio de los mecanismos físicos asociados con el patrón de onda 3 de la circulación atmosférica  del 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Experimentos de sensibilidad</vt:lpstr>
      <vt:lpstr>Detalle de los experimentos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>elio</cp:lastModifiedBy>
  <cp:revision>61</cp:revision>
  <dcterms:created xsi:type="dcterms:W3CDTF">2018-03-15T16:54:02Z</dcterms:created>
  <dcterms:modified xsi:type="dcterms:W3CDTF">2018-03-16T19:34:20Z</dcterms:modified>
</cp:coreProperties>
</file>